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3" r:id="rId4"/>
    <p:sldMasterId id="214748366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y="514825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80">
          <p15:clr>
            <a:srgbClr val="A4A3A4"/>
          </p15:clr>
        </p15:guide>
        <p15:guide id="2" orient="horz" pos="16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/>
        <p:guide pos="1621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8975" y="1143000"/>
            <a:ext cx="548005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:notes"/>
          <p:cNvSpPr/>
          <p:nvPr>
            <p:ph idx="2" type="sldImg"/>
          </p:nvPr>
        </p:nvSpPr>
        <p:spPr>
          <a:xfrm>
            <a:off x="688975" y="1143000"/>
            <a:ext cx="548005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66455c91ba_3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366455c91ba_3_9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8204615395_0_24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g38204615395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g38204615395_0_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8204615395_0_114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g38204615395_0_1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38204615395_0_1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8204615395_0_159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g38204615395_0_1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g38204615395_0_1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8204615395_0_174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g38204615395_0_1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38204615395_0_17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8204615395_0_198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g38204615395_0_1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g38204615395_0_19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8204615395_0_211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g38204615395_0_2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38204615395_0_2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8204615395_0_224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g38204615395_0_2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g38204615395_0_2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66455c91ba_3_0:notes"/>
          <p:cNvSpPr/>
          <p:nvPr>
            <p:ph idx="2" type="sldImg"/>
          </p:nvPr>
        </p:nvSpPr>
        <p:spPr>
          <a:xfrm>
            <a:off x="688975" y="1143000"/>
            <a:ext cx="5480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g366455c91ba_3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g366455c91ba_3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Relationship Id="rId3" Type="http://schemas.openxmlformats.org/officeDocument/2006/relationships/image" Target="../media/image9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9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29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9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Relationship Id="rId3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цвет ">
  <p:cSld name="обложка цвет ">
    <p:bg>
      <p:bgPr>
        <a:solidFill>
          <a:schemeClr val="dk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190500" y="192881"/>
            <a:ext cx="576262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 txBox="1"/>
          <p:nvPr>
            <p:ph idx="1" type="body"/>
          </p:nvPr>
        </p:nvSpPr>
        <p:spPr>
          <a:xfrm>
            <a:off x="198521" y="192881"/>
            <a:ext cx="7244270" cy="226473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3347" y="3533904"/>
            <a:ext cx="8769060" cy="1445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8077693" y="913129"/>
            <a:ext cx="1642269" cy="165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2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градиент 3">
  <p:cSld name="обложка градиент 3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1917" y="0"/>
            <a:ext cx="9155917" cy="514826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198521" y="192881"/>
            <a:ext cx="7244270" cy="226473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preencoded.png" id="60" name="Google Shape;6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3400" y="4156075"/>
            <a:ext cx="800100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градиент 2">
  <p:cSld name="обложка градиент 2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82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3" name="Google Shape;6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3400" y="4156075"/>
            <a:ext cx="800100" cy="7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2"/>
          <p:cNvSpPr txBox="1"/>
          <p:nvPr>
            <p:ph idx="1" type="body"/>
          </p:nvPr>
        </p:nvSpPr>
        <p:spPr>
          <a:xfrm>
            <a:off x="198521" y="192881"/>
            <a:ext cx="7244270" cy="226473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сновной_инверсия">
  <p:cSld name="основной_инверсия">
    <p:bg>
      <p:bgPr>
        <a:solidFill>
          <a:schemeClr val="dk1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0500" y="4854575"/>
            <a:ext cx="750298" cy="123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58237" y="174625"/>
            <a:ext cx="195083" cy="19032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>
            <p:ph idx="1" type="body"/>
          </p:nvPr>
        </p:nvSpPr>
        <p:spPr>
          <a:xfrm>
            <a:off x="198521" y="188119"/>
            <a:ext cx="4148400" cy="5007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3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14"/>
          <p:cNvSpPr txBox="1"/>
          <p:nvPr>
            <p:ph idx="2" type="body"/>
          </p:nvPr>
        </p:nvSpPr>
        <p:spPr>
          <a:xfrm>
            <a:off x="198521" y="892224"/>
            <a:ext cx="3301500" cy="2253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сновной">
  <p:cSld name="основной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72" name="Google Shape;72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58238" y="174625"/>
            <a:ext cx="195263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00" y="4854575"/>
            <a:ext cx="750298" cy="12371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198521" y="188119"/>
            <a:ext cx="4148400" cy="5007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15"/>
          <p:cNvSpPr txBox="1"/>
          <p:nvPr>
            <p:ph idx="2" type="body"/>
          </p:nvPr>
        </p:nvSpPr>
        <p:spPr>
          <a:xfrm>
            <a:off x="198521" y="892224"/>
            <a:ext cx="3301500" cy="2253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54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">
  <p:cSld name="пустой">
    <p:bg>
      <p:bgPr>
        <a:solidFill>
          <a:schemeClr val="lt1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цвет ">
  <p:cSld name="обложка цвет ">
    <p:bg>
      <p:bgPr>
        <a:solidFill>
          <a:schemeClr val="dk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/>
          <p:nvPr/>
        </p:nvSpPr>
        <p:spPr>
          <a:xfrm>
            <a:off x="190500" y="192881"/>
            <a:ext cx="57627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7"/>
          <p:cNvSpPr txBox="1"/>
          <p:nvPr>
            <p:ph idx="1" type="body"/>
          </p:nvPr>
        </p:nvSpPr>
        <p:spPr>
          <a:xfrm>
            <a:off x="198521" y="192881"/>
            <a:ext cx="7244400" cy="22647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0" name="Google Shape;8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3347" y="3533904"/>
            <a:ext cx="8760972" cy="144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8077693" y="913129"/>
            <a:ext cx="1642269" cy="165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2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фото 3">
  <p:cSld name="обложка фото 3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3999" cy="5145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487608" y="-2880"/>
            <a:ext cx="9144000" cy="514826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/>
          <p:nvPr/>
        </p:nvSpPr>
        <p:spPr>
          <a:xfrm>
            <a:off x="-1" y="-2880"/>
            <a:ext cx="9143999" cy="5148263"/>
          </a:xfrm>
          <a:prstGeom prst="rect">
            <a:avLst/>
          </a:prstGeom>
          <a:solidFill>
            <a:schemeClr val="dk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193347" y="177006"/>
            <a:ext cx="7244270" cy="226473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0" name="Google Shape;2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3347" y="3533904"/>
            <a:ext cx="8769060" cy="1445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8077693" y="913129"/>
            <a:ext cx="1642269" cy="165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фото 2">
  <p:cSld name="обложка фото 2">
    <p:bg>
      <p:bgPr>
        <a:solidFill>
          <a:schemeClr val="lt1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381"/>
            <a:ext cx="9148234" cy="514588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/>
          <p:nvPr/>
        </p:nvSpPr>
        <p:spPr>
          <a:xfrm>
            <a:off x="0" y="-1"/>
            <a:ext cx="9143999" cy="5148263"/>
          </a:xfrm>
          <a:prstGeom prst="rect">
            <a:avLst/>
          </a:prstGeom>
          <a:solidFill>
            <a:schemeClr val="dk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4"/>
          <p:cNvSpPr/>
          <p:nvPr/>
        </p:nvSpPr>
        <p:spPr>
          <a:xfrm>
            <a:off x="190500" y="192881"/>
            <a:ext cx="576262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198521" y="192881"/>
            <a:ext cx="7244270" cy="226473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7" name="Google Shape;2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347" y="3533904"/>
            <a:ext cx="8769060" cy="1445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8077693" y="913129"/>
            <a:ext cx="1642269" cy="165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2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фото 1">
  <p:cSld name="обложка фото 1">
    <p:bg>
      <p:bgPr>
        <a:solidFill>
          <a:schemeClr val="lt1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380"/>
            <a:ext cx="9148232" cy="514588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/>
          <p:nvPr/>
        </p:nvSpPr>
        <p:spPr>
          <a:xfrm>
            <a:off x="1" y="-1"/>
            <a:ext cx="9143999" cy="5148263"/>
          </a:xfrm>
          <a:prstGeom prst="rect">
            <a:avLst/>
          </a:prstGeom>
          <a:solidFill>
            <a:schemeClr val="dk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5"/>
          <p:cNvSpPr/>
          <p:nvPr/>
        </p:nvSpPr>
        <p:spPr>
          <a:xfrm>
            <a:off x="190500" y="192881"/>
            <a:ext cx="576262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198521" y="192881"/>
            <a:ext cx="7244270" cy="226473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4" name="Google Shape;3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347" y="3533904"/>
            <a:ext cx="8769060" cy="1445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8077693" y="913129"/>
            <a:ext cx="1642269" cy="165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2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ожка фото 4">
  <p:cSld name="обожка фото 4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7" name="Google Shape;37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347" y="3533904"/>
            <a:ext cx="8769060" cy="1445862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6"/>
          <p:cNvSpPr txBox="1"/>
          <p:nvPr>
            <p:ph idx="1" type="body"/>
          </p:nvPr>
        </p:nvSpPr>
        <p:spPr>
          <a:xfrm>
            <a:off x="193347" y="177006"/>
            <a:ext cx="7244270" cy="226473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0" name="Google Shape;4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8077693" y="913129"/>
            <a:ext cx="1642269" cy="165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фото мал 4">
  <p:cSld name="обложка фото мал 4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2" name="Google Shape;42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59725" y="4175824"/>
            <a:ext cx="80010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3" name="Google Shape;4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738" y="183153"/>
            <a:ext cx="8772525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 txBox="1"/>
          <p:nvPr>
            <p:ph idx="1" type="body"/>
          </p:nvPr>
        </p:nvSpPr>
        <p:spPr>
          <a:xfrm>
            <a:off x="190499" y="2500391"/>
            <a:ext cx="7744133" cy="226473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7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фото мал 5">
  <p:cSld name="обложка фото мал 5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1726" y="174625"/>
            <a:ext cx="8767762" cy="20954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7" name="Google Shape;4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9725" y="4175824"/>
            <a:ext cx="800100" cy="7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 txBox="1"/>
          <p:nvPr>
            <p:ph idx="1" type="body"/>
          </p:nvPr>
        </p:nvSpPr>
        <p:spPr>
          <a:xfrm>
            <a:off x="190499" y="2500391"/>
            <a:ext cx="7744133" cy="226473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7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фото мал 6">
  <p:cSld name="обложка фото мал 6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0500" y="174625"/>
            <a:ext cx="8767762" cy="20954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1" name="Google Shape;5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9725" y="4175824"/>
            <a:ext cx="800100" cy="7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 txBox="1"/>
          <p:nvPr>
            <p:ph idx="1" type="body"/>
          </p:nvPr>
        </p:nvSpPr>
        <p:spPr>
          <a:xfrm>
            <a:off x="190499" y="2500391"/>
            <a:ext cx="7744133" cy="226473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7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 градиент">
  <p:cSld name="обложка градиент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1917" y="0"/>
            <a:ext cx="9155917" cy="514826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198521" y="192881"/>
            <a:ext cx="7244270" cy="226473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>
            <a:lvl1pPr indent="-22860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0" i="0" sz="6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preencoded.png" id="56" name="Google Shape;5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3400" y="4156075"/>
            <a:ext cx="800100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80">
          <p15:clr>
            <a:srgbClr val="F26B43"/>
          </p15:clr>
        </p15:guide>
        <p15:guide id="2" pos="120">
          <p15:clr>
            <a:srgbClr val="F26B43"/>
          </p15:clr>
        </p15:guide>
        <p15:guide id="3" pos="5640">
          <p15:clr>
            <a:srgbClr val="F26B43"/>
          </p15:clr>
        </p15:guide>
        <p15:guide id="4" orient="horz" pos="3110">
          <p15:clr>
            <a:srgbClr val="F26B43"/>
          </p15:clr>
        </p15:guide>
        <p15:guide id="5" orient="horz" pos="110">
          <p15:clr>
            <a:srgbClr val="F26B43"/>
          </p15:clr>
        </p15:guide>
        <p15:guide id="6" pos="256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1">
          <p15:clr>
            <a:srgbClr val="F26B43"/>
          </p15:clr>
        </p15:guide>
        <p15:guide id="2" pos="2880">
          <p15:clr>
            <a:srgbClr val="F26B43"/>
          </p15:clr>
        </p15:guide>
        <p15:guide id="3" pos="120">
          <p15:clr>
            <a:srgbClr val="F26B43"/>
          </p15:clr>
        </p15:guide>
        <p15:guide id="4" orient="horz" pos="110">
          <p15:clr>
            <a:srgbClr val="F26B43"/>
          </p15:clr>
        </p15:guide>
        <p15:guide id="5" pos="5640">
          <p15:clr>
            <a:srgbClr val="F26B43"/>
          </p15:clr>
        </p15:guide>
        <p15:guide id="6" orient="horz" pos="313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hyperlink" Target="mailto:ad_platform@lamoda.ru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>
            <p:ph idx="1" type="body"/>
          </p:nvPr>
        </p:nvSpPr>
        <p:spPr>
          <a:xfrm>
            <a:off x="198525" y="192875"/>
            <a:ext cx="6782700" cy="19803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0" spcFirstLastPara="1" rIns="9000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</a:pPr>
            <a:r>
              <a:rPr lang="en-US" sz="5000"/>
              <a:t>Lamoda Ad Platform  - Товарное продвижение</a:t>
            </a:r>
            <a:endParaRPr sz="5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/>
          <p:nvPr/>
        </p:nvSpPr>
        <p:spPr>
          <a:xfrm>
            <a:off x="180638" y="150289"/>
            <a:ext cx="47913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2800">
                <a:solidFill>
                  <a:schemeClr val="lt1"/>
                </a:solidFill>
              </a:rPr>
              <a:t>ad_platform@lamoda.ru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/>
          <p:nvPr/>
        </p:nvSpPr>
        <p:spPr>
          <a:xfrm>
            <a:off x="190500" y="197644"/>
            <a:ext cx="40101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Оглавление</a:t>
            </a:r>
            <a:endParaRPr b="0" i="0" sz="3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3" name="Google Shape;9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03113" y="2286977"/>
            <a:ext cx="3079639" cy="50777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9"/>
          <p:cNvSpPr txBox="1"/>
          <p:nvPr/>
        </p:nvSpPr>
        <p:spPr>
          <a:xfrm>
            <a:off x="190500" y="847882"/>
            <a:ext cx="8199600" cy="34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Преимущества товарного продвижения на Lamoda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Описание инструмента и условия для начала работы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Запрос доступа к кабинету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Оплата товарного продвижения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Доступные метрики в отчете</a:t>
            </a:r>
            <a:endParaRPr sz="1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00" name="Google Shape;10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00" y="3313075"/>
            <a:ext cx="6522776" cy="885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1" name="Google Shape;10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00" y="2216325"/>
            <a:ext cx="6522776" cy="8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0"/>
          <p:cNvSpPr/>
          <p:nvPr/>
        </p:nvSpPr>
        <p:spPr>
          <a:xfrm>
            <a:off x="190450" y="317125"/>
            <a:ext cx="72861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Преимущества товарного продвижения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3" name="Google Shape;10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5325" y="776675"/>
            <a:ext cx="1787950" cy="3909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4" name="Google Shape;10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00" y="1119575"/>
            <a:ext cx="6522776" cy="8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0"/>
          <p:cNvSpPr txBox="1"/>
          <p:nvPr/>
        </p:nvSpPr>
        <p:spPr>
          <a:xfrm>
            <a:off x="159400" y="1119575"/>
            <a:ext cx="6553800" cy="8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200">
                <a:solidFill>
                  <a:srgbClr val="34343C"/>
                </a:solidFill>
              </a:rPr>
              <a:t>1.</a:t>
            </a:r>
            <a:r>
              <a:rPr lang="en-US" sz="1200">
                <a:solidFill>
                  <a:srgbClr val="34343C"/>
                </a:solidFill>
              </a:rPr>
              <a:t> Товарное продвижение позволяет поднимать карточки товара в каталоге, перебивая механизмы и алгоритмы ранжирования товаров, которое персонализировано для каждого пользователя в каталоге Lamoda</a:t>
            </a:r>
            <a:endParaRPr/>
          </a:p>
        </p:txBody>
      </p:sp>
      <p:sp>
        <p:nvSpPr>
          <p:cNvPr id="106" name="Google Shape;106;p20"/>
          <p:cNvSpPr txBox="1"/>
          <p:nvPr/>
        </p:nvSpPr>
        <p:spPr>
          <a:xfrm>
            <a:off x="190438" y="2274825"/>
            <a:ext cx="65229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200">
                <a:solidFill>
                  <a:srgbClr val="34343C"/>
                </a:solidFill>
              </a:rPr>
              <a:t>2. </a:t>
            </a:r>
            <a:r>
              <a:rPr lang="en-US" sz="1200">
                <a:solidFill>
                  <a:srgbClr val="34343C"/>
                </a:solidFill>
              </a:rPr>
              <a:t>Используя рекламный инструмент “Товарная реклама” карточки товара получают больше показов в сравнении с конкурентами, которые НЕ используют рекламные инструменты на Lamoda</a:t>
            </a:r>
            <a:endParaRPr sz="1200"/>
          </a:p>
        </p:txBody>
      </p:sp>
      <p:sp>
        <p:nvSpPr>
          <p:cNvPr id="107" name="Google Shape;107;p20"/>
          <p:cNvSpPr txBox="1"/>
          <p:nvPr/>
        </p:nvSpPr>
        <p:spPr>
          <a:xfrm>
            <a:off x="174850" y="3381625"/>
            <a:ext cx="65229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200">
                <a:solidFill>
                  <a:srgbClr val="34343C"/>
                </a:solidFill>
              </a:rPr>
              <a:t>3. </a:t>
            </a:r>
            <a:r>
              <a:rPr lang="en-US" sz="1200">
                <a:solidFill>
                  <a:srgbClr val="34343C"/>
                </a:solidFill>
              </a:rPr>
              <a:t>Увеличение количества показов карточек товара влечёт за собой увеличение количества кликов и заказов продвигаемой карточки, а также рост ассоциированных заказов бренда</a:t>
            </a:r>
            <a:endParaRPr sz="1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13" name="Google Shape;11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00" y="3313075"/>
            <a:ext cx="8763000" cy="885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14" name="Google Shape;11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00" y="2216325"/>
            <a:ext cx="8763000" cy="8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1"/>
          <p:cNvSpPr/>
          <p:nvPr/>
        </p:nvSpPr>
        <p:spPr>
          <a:xfrm>
            <a:off x="190450" y="317125"/>
            <a:ext cx="72861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Как работает товарное продвижение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preencoded.png" id="116" name="Google Shape;11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00" y="1119575"/>
            <a:ext cx="8763000" cy="8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1"/>
          <p:cNvSpPr txBox="1"/>
          <p:nvPr/>
        </p:nvSpPr>
        <p:spPr>
          <a:xfrm>
            <a:off x="159400" y="1119575"/>
            <a:ext cx="8763000" cy="8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200">
                <a:solidFill>
                  <a:srgbClr val="34343C"/>
                </a:solidFill>
              </a:rPr>
              <a:t>1. </a:t>
            </a:r>
            <a:r>
              <a:rPr lang="en-US" sz="1200">
                <a:solidFill>
                  <a:srgbClr val="34343C"/>
                </a:solidFill>
              </a:rPr>
              <a:t>Продвижение построено на аукционной модели CPC (Cost Per Click) - вы платите только за клик пользователя на вашу карточку товара. Первым в ранжировании будет показываться товар того бренда, чья ставка за клик выиграла у других конкурентов.</a:t>
            </a:r>
            <a:endParaRPr sz="1200">
              <a:solidFill>
                <a:srgbClr val="34343C"/>
              </a:solidFill>
            </a:endParaRPr>
          </a:p>
        </p:txBody>
      </p:sp>
      <p:sp>
        <p:nvSpPr>
          <p:cNvPr id="118" name="Google Shape;118;p21"/>
          <p:cNvSpPr txBox="1"/>
          <p:nvPr/>
        </p:nvSpPr>
        <p:spPr>
          <a:xfrm>
            <a:off x="190450" y="2274825"/>
            <a:ext cx="87630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200">
                <a:solidFill>
                  <a:srgbClr val="34343C"/>
                </a:solidFill>
              </a:rPr>
              <a:t>2. </a:t>
            </a:r>
            <a:r>
              <a:rPr lang="en-US" sz="1200">
                <a:solidFill>
                  <a:srgbClr val="34343C"/>
                </a:solidFill>
              </a:rPr>
              <a:t>Ставку (цену за клик) вы выставляете сами при настройке рекламной кампании. Актуальные средние ставки в категории продвигаемых товаров вы можете посмотреть на платформе. На основе них вы сами выставляете конкурентную ставку и рассчитываете дневной бюджет рекламной кампании.</a:t>
            </a:r>
            <a:endParaRPr sz="1200">
              <a:solidFill>
                <a:srgbClr val="34343C"/>
              </a:solidFill>
            </a:endParaRPr>
          </a:p>
        </p:txBody>
      </p:sp>
      <p:sp>
        <p:nvSpPr>
          <p:cNvPr id="119" name="Google Shape;119;p21"/>
          <p:cNvSpPr txBox="1"/>
          <p:nvPr/>
        </p:nvSpPr>
        <p:spPr>
          <a:xfrm>
            <a:off x="174850" y="3473425"/>
            <a:ext cx="87630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200">
                <a:solidFill>
                  <a:srgbClr val="34343C"/>
                </a:solidFill>
              </a:rPr>
              <a:t>3. </a:t>
            </a:r>
            <a:r>
              <a:rPr lang="en-US" sz="1200">
                <a:solidFill>
                  <a:srgbClr val="34343C"/>
                </a:solidFill>
              </a:rPr>
              <a:t>Минимальный дневной бюджет: 1000 руб при минимальной ставке в 20 руб. Оптимальный рекомендуемый бюджет на месяц: 100 000 руб для достижения видимых результатов.</a:t>
            </a:r>
            <a:endParaRPr sz="1200">
              <a:solidFill>
                <a:srgbClr val="34343C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/>
          <p:nvPr/>
        </p:nvSpPr>
        <p:spPr>
          <a:xfrm>
            <a:off x="190450" y="174625"/>
            <a:ext cx="8268000" cy="5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Какие места каталога  участвуют в аукционе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6" name="Google Shape;12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550" y="851582"/>
            <a:ext cx="1775825" cy="388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2"/>
          <p:cNvPicPr preferRelativeResize="0"/>
          <p:nvPr/>
        </p:nvPicPr>
        <p:blipFill rotWithShape="1">
          <a:blip r:embed="rId4">
            <a:alphaModFix/>
          </a:blip>
          <a:srcRect b="1224" l="0" r="0" t="0"/>
          <a:stretch/>
        </p:blipFill>
        <p:spPr>
          <a:xfrm>
            <a:off x="3991800" y="793763"/>
            <a:ext cx="4672301" cy="388672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2"/>
          <p:cNvSpPr/>
          <p:nvPr/>
        </p:nvSpPr>
        <p:spPr>
          <a:xfrm>
            <a:off x="3836375" y="1962925"/>
            <a:ext cx="2367900" cy="2717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2"/>
          <p:cNvSpPr/>
          <p:nvPr/>
        </p:nvSpPr>
        <p:spPr>
          <a:xfrm>
            <a:off x="8016925" y="1962913"/>
            <a:ext cx="837600" cy="2833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2"/>
          <p:cNvSpPr txBox="1"/>
          <p:nvPr/>
        </p:nvSpPr>
        <p:spPr>
          <a:xfrm>
            <a:off x="2329800" y="1218350"/>
            <a:ext cx="1662000" cy="5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Пример выдачи по категории</a:t>
            </a:r>
            <a:endParaRPr sz="1200"/>
          </a:p>
        </p:txBody>
      </p:sp>
      <p:sp>
        <p:nvSpPr>
          <p:cNvPr id="131" name="Google Shape;131;p22"/>
          <p:cNvSpPr txBox="1"/>
          <p:nvPr/>
        </p:nvSpPr>
        <p:spPr>
          <a:xfrm>
            <a:off x="3991800" y="3796525"/>
            <a:ext cx="1662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Пример выдачи по поисковому запросу</a:t>
            </a:r>
            <a:endParaRPr sz="1200"/>
          </a:p>
        </p:txBody>
      </p:sp>
      <p:cxnSp>
        <p:nvCxnSpPr>
          <p:cNvPr id="132" name="Google Shape;132;p22"/>
          <p:cNvCxnSpPr>
            <a:stCxn id="130" idx="2"/>
            <a:endCxn id="126" idx="3"/>
          </p:cNvCxnSpPr>
          <p:nvPr/>
        </p:nvCxnSpPr>
        <p:spPr>
          <a:xfrm flipH="1">
            <a:off x="2174400" y="1792250"/>
            <a:ext cx="986400" cy="10026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3" name="Google Shape;133;p22"/>
          <p:cNvCxnSpPr>
            <a:stCxn id="131" idx="0"/>
          </p:cNvCxnSpPr>
          <p:nvPr/>
        </p:nvCxnSpPr>
        <p:spPr>
          <a:xfrm flipH="1" rot="10800000">
            <a:off x="4822800" y="2660425"/>
            <a:ext cx="1305300" cy="11361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4" name="Google Shape;134;p22"/>
          <p:cNvSpPr/>
          <p:nvPr/>
        </p:nvSpPr>
        <p:spPr>
          <a:xfrm>
            <a:off x="2678873" y="2371050"/>
            <a:ext cx="2565900" cy="10026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</a:rPr>
              <a:t>2-3</a:t>
            </a:r>
            <a:r>
              <a:rPr lang="en-US" sz="1200">
                <a:solidFill>
                  <a:schemeClr val="dk1"/>
                </a:solidFill>
              </a:rPr>
              <a:t>, </a:t>
            </a:r>
            <a:r>
              <a:rPr b="1" lang="en-US" sz="1200">
                <a:solidFill>
                  <a:schemeClr val="dk1"/>
                </a:solidFill>
              </a:rPr>
              <a:t>10-11</a:t>
            </a:r>
            <a:r>
              <a:rPr lang="en-US" sz="1200">
                <a:solidFill>
                  <a:schemeClr val="dk1"/>
                </a:solidFill>
              </a:rPr>
              <a:t>, </a:t>
            </a:r>
            <a:r>
              <a:rPr b="1" lang="en-US" sz="1200">
                <a:solidFill>
                  <a:schemeClr val="dk1"/>
                </a:solidFill>
              </a:rPr>
              <a:t>18-19</a:t>
            </a:r>
            <a:r>
              <a:rPr lang="en-US" sz="1200">
                <a:solidFill>
                  <a:schemeClr val="dk1"/>
                </a:solidFill>
              </a:rPr>
              <a:t> в КАТАЛОЖНОЙ и ПОИСКОВЫХ выдачах</a:t>
            </a:r>
            <a:endParaRPr sz="1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/>
          <p:nvPr/>
        </p:nvSpPr>
        <p:spPr>
          <a:xfrm>
            <a:off x="190450" y="317125"/>
            <a:ext cx="72861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Как начать использовать инструмент?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preencoded.png" id="141" name="Google Shape;14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7025" y="1015425"/>
            <a:ext cx="7996501" cy="336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3"/>
          <p:cNvSpPr txBox="1"/>
          <p:nvPr/>
        </p:nvSpPr>
        <p:spPr>
          <a:xfrm>
            <a:off x="627025" y="1015250"/>
            <a:ext cx="7996500" cy="33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34343C"/>
                </a:solidFill>
              </a:rPr>
              <a:t>Для того, чтобы начать использовать Товарное продвижение на платформе Lamoda, необходимо:</a:t>
            </a:r>
            <a:endParaRPr b="1" sz="1200">
              <a:solidFill>
                <a:srgbClr val="34343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34343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4343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Быть партнером Lamoda (бренд должен быть представлен на сайте Lamoda)</a:t>
            </a:r>
            <a:endParaRPr sz="1200">
              <a:solidFill>
                <a:srgbClr val="34343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Иметь учетную запись (рекламный кабинет) в рекламной платформе Lamoda</a:t>
            </a:r>
            <a:endParaRPr sz="1200">
              <a:solidFill>
                <a:srgbClr val="34343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Иметь достаточный сток продвигаемых SKU (минимально – от 2-х SKU каждого размера).</a:t>
            </a:r>
            <a:endParaRPr sz="1200">
              <a:solidFill>
                <a:srgbClr val="34343C"/>
              </a:solidFill>
            </a:endParaRPr>
          </a:p>
        </p:txBody>
      </p:sp>
      <p:sp>
        <p:nvSpPr>
          <p:cNvPr id="143" name="Google Shape;143;p23"/>
          <p:cNvSpPr/>
          <p:nvPr/>
        </p:nvSpPr>
        <p:spPr>
          <a:xfrm>
            <a:off x="398550" y="1579000"/>
            <a:ext cx="8346900" cy="502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/>
          <p:nvPr/>
        </p:nvSpPr>
        <p:spPr>
          <a:xfrm>
            <a:off x="190450" y="317125"/>
            <a:ext cx="72861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Запрос доступа к кабинету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preencoded.png" id="150" name="Google Shape;15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050" y="936800"/>
            <a:ext cx="8763000" cy="330772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4"/>
          <p:cNvSpPr txBox="1"/>
          <p:nvPr/>
        </p:nvSpPr>
        <p:spPr>
          <a:xfrm>
            <a:off x="174950" y="936800"/>
            <a:ext cx="8763000" cy="3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Для получения доступа к рекламному кабинету необходимо написать на почту </a:t>
            </a:r>
            <a:r>
              <a:rPr lang="en-US" sz="1200" u="sng">
                <a:solidFill>
                  <a:schemeClr val="hlink"/>
                </a:solidFill>
                <a:hlinkClick r:id="rId4"/>
              </a:rPr>
              <a:t>ad_platform@lamoda.ru</a:t>
            </a:r>
            <a:endParaRPr sz="1200">
              <a:solidFill>
                <a:srgbClr val="34343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В теме письма необходимо указать: Название бренда // Доступ к рекламному кабинету</a:t>
            </a:r>
            <a:endParaRPr sz="1200">
              <a:solidFill>
                <a:srgbClr val="34343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В письме необходимо прописать полное наименование юридического лица, ИНН, номер договора, по которому осуществляется работа с Lamoda, название бренда, а также почты, на которые нужно выдать доступ с указанием имени и фамилии владельцев почты</a:t>
            </a:r>
            <a:endParaRPr sz="1200">
              <a:solidFill>
                <a:srgbClr val="34343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Кабинет создается в течение 3-х рабочих дней после получения всей необходимой информации</a:t>
            </a:r>
            <a:endParaRPr sz="1200">
              <a:solidFill>
                <a:srgbClr val="34343C"/>
              </a:solidFill>
            </a:endParaRPr>
          </a:p>
        </p:txBody>
      </p:sp>
      <p:sp>
        <p:nvSpPr>
          <p:cNvPr id="152" name="Google Shape;152;p24"/>
          <p:cNvSpPr/>
          <p:nvPr/>
        </p:nvSpPr>
        <p:spPr>
          <a:xfrm>
            <a:off x="6539700" y="4031350"/>
            <a:ext cx="2094300" cy="7611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/>
              <a:t>Д</a:t>
            </a:r>
            <a:r>
              <a:rPr b="1" lang="en-US" sz="1200"/>
              <a:t>оступ возможен только для партнеров Lamoda</a:t>
            </a:r>
            <a:endParaRPr b="1" sz="1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/>
          <p:nvPr/>
        </p:nvSpPr>
        <p:spPr>
          <a:xfrm>
            <a:off x="190450" y="317125"/>
            <a:ext cx="72861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Оплата товарного продвижения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preencoded.png" id="159" name="Google Shape;15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050" y="936800"/>
            <a:ext cx="8763000" cy="201022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5"/>
          <p:cNvSpPr txBox="1"/>
          <p:nvPr/>
        </p:nvSpPr>
        <p:spPr>
          <a:xfrm>
            <a:off x="174950" y="936800"/>
            <a:ext cx="8763000" cy="201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Для тех, кто работает с нами по моделям </a:t>
            </a:r>
            <a:r>
              <a:rPr i="1" lang="en-US" sz="1200">
                <a:solidFill>
                  <a:srgbClr val="34343C"/>
                </a:solidFill>
              </a:rPr>
              <a:t>FBO и FBS</a:t>
            </a:r>
            <a:r>
              <a:rPr lang="en-US" sz="1200">
                <a:solidFill>
                  <a:srgbClr val="34343C"/>
                </a:solidFill>
              </a:rPr>
              <a:t> - </a:t>
            </a:r>
            <a:r>
              <a:rPr b="1" lang="en-US" sz="1200">
                <a:solidFill>
                  <a:srgbClr val="34343C"/>
                </a:solidFill>
              </a:rPr>
              <a:t>Взаимозачет</a:t>
            </a:r>
            <a:endParaRPr b="1" sz="1200">
              <a:solidFill>
                <a:srgbClr val="34343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34343C"/>
                </a:solidFill>
              </a:rPr>
              <a:t>Система взаимозачета работает следующим образом: мы предоставляем вам кредитный лимит в </a:t>
            </a:r>
            <a:r>
              <a:rPr lang="en-US" sz="1200">
                <a:solidFill>
                  <a:srgbClr val="34343C"/>
                </a:solidFill>
              </a:rPr>
              <a:t>100 000 р</a:t>
            </a:r>
            <a:r>
              <a:rPr lang="en-US" sz="1200">
                <a:solidFill>
                  <a:srgbClr val="34343C"/>
                </a:solidFill>
              </a:rPr>
              <a:t>уб (это минимальный рекомендованный бюджет на товарное продвижение в месяц для достижения видимых результатов) на ваш рекламный кошелек для товарного продвижения. Вы самостоятельно запускаете рекламные кампании и тратите деньги по своему усмотрению. Фактически потраченные суммы будут списываться с продаж в конце каждого месяца. 5 числа следующего месяца кошелек будет автоматически пополнен на сумму, потраченную в предыдущем месяце. В качестве закрывающих документов вы получаете УПД.</a:t>
            </a:r>
            <a:endParaRPr sz="1200">
              <a:solidFill>
                <a:srgbClr val="34343C"/>
              </a:solidFill>
            </a:endParaRPr>
          </a:p>
        </p:txBody>
      </p:sp>
      <p:pic>
        <p:nvPicPr>
          <p:cNvPr descr="preencoded.png" id="161" name="Google Shape;16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00" y="3099150"/>
            <a:ext cx="8763000" cy="129758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5"/>
          <p:cNvSpPr txBox="1"/>
          <p:nvPr/>
        </p:nvSpPr>
        <p:spPr>
          <a:xfrm>
            <a:off x="190500" y="3099150"/>
            <a:ext cx="8763000" cy="129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Для тех, кто работает с нами по модели </a:t>
            </a:r>
            <a:r>
              <a:rPr i="1" lang="en-US" sz="1200">
                <a:solidFill>
                  <a:srgbClr val="34343C"/>
                </a:solidFill>
              </a:rPr>
              <a:t>DBS </a:t>
            </a:r>
            <a:r>
              <a:rPr lang="en-US" sz="1200">
                <a:solidFill>
                  <a:srgbClr val="34343C"/>
                </a:solidFill>
              </a:rPr>
              <a:t>- </a:t>
            </a:r>
            <a:r>
              <a:rPr b="1" lang="en-US" sz="1200">
                <a:solidFill>
                  <a:srgbClr val="34343C"/>
                </a:solidFill>
              </a:rPr>
              <a:t>Оплата по счету</a:t>
            </a:r>
            <a:endParaRPr b="1" sz="1200">
              <a:solidFill>
                <a:srgbClr val="34343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200">
                <a:solidFill>
                  <a:srgbClr val="34343C"/>
                </a:solidFill>
              </a:rPr>
              <a:t>Партнер выставляет себе счет в рекламном кабинете. После оплаты деньги зачисляются на рекламный кошелек, с которого впоследствии будут списываться средства в период проведения рекламных кампаний. Запросить счет для пополнения рекламного кошелька необходимо в разделе «Финансы» в рекламной платформе.  </a:t>
            </a:r>
            <a:endParaRPr sz="1200">
              <a:solidFill>
                <a:srgbClr val="34343C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/>
          <p:nvPr/>
        </p:nvSpPr>
        <p:spPr>
          <a:xfrm>
            <a:off x="190450" y="317125"/>
            <a:ext cx="72861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Метрики и отчетность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preencoded.png" id="169" name="Google Shape;16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050" y="936800"/>
            <a:ext cx="8763000" cy="3307724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6"/>
          <p:cNvSpPr txBox="1"/>
          <p:nvPr/>
        </p:nvSpPr>
        <p:spPr>
          <a:xfrm>
            <a:off x="174950" y="936800"/>
            <a:ext cx="8763000" cy="3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34343C"/>
                </a:solidFill>
              </a:rPr>
              <a:t>Основные метрики для анализа товарных рекламных кампаний, которые отображаются в рекламной платформе: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Показы 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Клики 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Заказы продвигаемого SKU 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Заказы по бренду 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%CTR 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%CR 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Фактический CPC 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Фактический CPA 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Расход на рекламную кампанию 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Доход от продвижения (Сумма, полученная с заказов товаров) </a:t>
            </a:r>
            <a:endParaRPr sz="1200">
              <a:solidFill>
                <a:srgbClr val="34343C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C"/>
              </a:buClr>
              <a:buSzPts val="1200"/>
              <a:buChar char="●"/>
            </a:pPr>
            <a:r>
              <a:rPr lang="en-US" sz="1200">
                <a:solidFill>
                  <a:srgbClr val="34343C"/>
                </a:solidFill>
              </a:rPr>
              <a:t>%ДРР (Отношение суммы заказов к расходам) </a:t>
            </a:r>
            <a:endParaRPr sz="1200">
              <a:solidFill>
                <a:srgbClr val="34343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t/>
            </a:r>
            <a:endParaRPr sz="1200">
              <a:solidFill>
                <a:srgbClr val="34343C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Базовые слайды">
  <a:themeElements>
    <a:clrScheme name="restyling lamoda">
      <a:dk1>
        <a:srgbClr val="000000"/>
      </a:dk1>
      <a:lt1>
        <a:srgbClr val="FFFFFF"/>
      </a:lt1>
      <a:dk2>
        <a:srgbClr val="969696"/>
      </a:dk2>
      <a:lt2>
        <a:srgbClr val="EDEDED"/>
      </a:lt2>
      <a:accent1>
        <a:srgbClr val="9CC3FF"/>
      </a:accent1>
      <a:accent2>
        <a:srgbClr val="FBB3FF"/>
      </a:accent2>
      <a:accent3>
        <a:srgbClr val="A5825F"/>
      </a:accent3>
      <a:accent4>
        <a:srgbClr val="D9FCAB"/>
      </a:accent4>
      <a:accent5>
        <a:srgbClr val="3C5064"/>
      </a:accent5>
      <a:accent6>
        <a:srgbClr val="F93C00"/>
      </a:accent6>
      <a:hlink>
        <a:srgbClr val="969696"/>
      </a:hlink>
      <a:folHlink>
        <a:srgbClr val="C2C2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Обложки презентации">
  <a:themeElements>
    <a:clrScheme name="restyling lamoda">
      <a:dk1>
        <a:srgbClr val="000000"/>
      </a:dk1>
      <a:lt1>
        <a:srgbClr val="FFFFFF"/>
      </a:lt1>
      <a:dk2>
        <a:srgbClr val="969696"/>
      </a:dk2>
      <a:lt2>
        <a:srgbClr val="EDEDED"/>
      </a:lt2>
      <a:accent1>
        <a:srgbClr val="9CC3FF"/>
      </a:accent1>
      <a:accent2>
        <a:srgbClr val="FBB3FF"/>
      </a:accent2>
      <a:accent3>
        <a:srgbClr val="A5825F"/>
      </a:accent3>
      <a:accent4>
        <a:srgbClr val="D9FCAB"/>
      </a:accent4>
      <a:accent5>
        <a:srgbClr val="3C5064"/>
      </a:accent5>
      <a:accent6>
        <a:srgbClr val="F93C00"/>
      </a:accent6>
      <a:hlink>
        <a:srgbClr val="969696"/>
      </a:hlink>
      <a:folHlink>
        <a:srgbClr val="C2C2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